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0876425d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0876425d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64ec3b98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64ec3b98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64ec3b98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64ec3b98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64ec3b98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64ec3b98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64ec3b98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64ec3b98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64ec3b98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64ec3b98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64ec3b98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64ec3b98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c69b796b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c69b796b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c69b796ba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c69b796ba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c69b796b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c69b796b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c69b796b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c69b796b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c69b796ba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c69b796ba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c69b796ba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c69b796ba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0876425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0876425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0876425d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0876425d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kaggle.com/datasets/architsharma01/loan-approval-prediction-dataset" TargetMode="External"/><Relationship Id="rId4" Type="http://schemas.openxmlformats.org/officeDocument/2006/relationships/hyperlink" Target="https://www.kaggle.com/datasets/architsharma01/loan-approval-prediction-dataset" TargetMode="External"/><Relationship Id="rId5" Type="http://schemas.openxmlformats.org/officeDocument/2006/relationships/hyperlink" Target="https://www.kaggle.com/datasets/architsharma01/loan-approval-prediction-datase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826850"/>
            <a:ext cx="8520600" cy="7449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>
                <a:solidFill>
                  <a:srgbClr val="5F6368"/>
                </a:solidFill>
                <a:highlight>
                  <a:srgbClr val="CCCCCC"/>
                </a:highlight>
              </a:rPr>
              <a:t> 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Loan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Approval </a:t>
            </a:r>
            <a:r>
              <a:rPr lang="en-GB" sz="3900">
                <a:solidFill>
                  <a:srgbClr val="202124"/>
                </a:solidFill>
                <a:highlight>
                  <a:srgbClr val="CCCCCC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Prediction Dataset</a:t>
            </a:r>
            <a:endParaRPr sz="3900">
              <a:highlight>
                <a:srgbClr val="CCCCCC"/>
              </a:highlight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7900" y="2441125"/>
            <a:ext cx="8520600" cy="79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5F6368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Exploratory Data Analysis: Data </a:t>
            </a:r>
            <a:r>
              <a:rPr b="1" lang="en-GB" sz="1600">
                <a:solidFill>
                  <a:srgbClr val="5F6368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Storytelling</a:t>
            </a:r>
            <a:endParaRPr b="1" sz="1600">
              <a:solidFill>
                <a:srgbClr val="5F636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5F636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-53250" y="1176000"/>
            <a:ext cx="4131900" cy="3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When annual income increases, the loan amount tends to increase.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lower annual income have a narrow range in loan amounts.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higher annual income have a wider range in the loan amounts. 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400"/>
              <a:buChar char="●"/>
            </a:pPr>
            <a:r>
              <a:rPr lang="en-GB" sz="1400">
                <a:solidFill>
                  <a:schemeClr val="lt2"/>
                </a:solidFill>
              </a:rPr>
              <a:t>The applicants who have the highest annual income have chances of being rejected when they apply lower loan amount.</a:t>
            </a:r>
            <a:endParaRPr sz="1400">
              <a:solidFill>
                <a:schemeClr val="lt2"/>
              </a:solidFill>
            </a:endParaRPr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7025" y="937125"/>
            <a:ext cx="4615275" cy="3728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468550" y="287525"/>
            <a:ext cx="72732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2"/>
                </a:solidFill>
              </a:rPr>
              <a:t>Plot of loan_amount &amp; income_annum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0" y="966900"/>
            <a:ext cx="3993300" cy="3750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According to Equifax, the standard of the credit scores are: 300-579: Poor, 580-669: Fair, 670-739: Good, 740-799: Very good.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From fig, the loan status is highly related to the credit score.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The credit score that separates the loan status is not 579 which is the highest score of the "poor" credit score. 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i.e., the poor credit scores which are above 540 - 550 still have a good chance of being approved by loan lenders. This could be attributed to lenders' flexibility or specific factors that impact approval decisions. 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highlight>
                  <a:schemeClr val="lt1"/>
                </a:highlight>
              </a:rPr>
              <a:t>Few of them above 740 is also rejected.</a:t>
            </a:r>
            <a:endParaRPr sz="1300"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0297" y="1152475"/>
            <a:ext cx="4599354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1735800" y="287525"/>
            <a:ext cx="6133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2"/>
                </a:solidFill>
              </a:rPr>
              <a:t>Credit Score vs Loan Amount</a:t>
            </a:r>
            <a:endParaRPr sz="2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6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lang="en-GB" sz="1590">
                <a:solidFill>
                  <a:schemeClr val="lt2"/>
                </a:solidFill>
              </a:rPr>
              <a:t>Plotting Luxury Assets, Bank Asset, Residential Assets, Commercial Assets Values</a:t>
            </a:r>
            <a:endParaRPr b="1" sz="159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0" y="1017725"/>
            <a:ext cx="41319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Luxury Assets Value: Total value of high-end or luxury items owned by the individuals or organizations. </a:t>
            </a:r>
            <a:endParaRPr sz="1400"/>
          </a:p>
          <a:p>
            <a:pPr indent="-317500" lvl="0" marL="457200" rtl="0" algn="just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These could include items like luxury vehicles, valuable artwork, jewelry, or other premium possessions.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Bank Asset Value: Total value of assets held by the bank or lending institution itself.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It might be cash reserves, investments, and other financial assets.</a:t>
            </a:r>
            <a:endParaRPr sz="1400"/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775" y="1194100"/>
            <a:ext cx="4519300" cy="333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highlight>
                  <a:schemeClr val="lt1"/>
                </a:highlight>
              </a:rPr>
              <a:t>C</a:t>
            </a:r>
            <a:r>
              <a:rPr lang="en-GB">
                <a:solidFill>
                  <a:schemeClr val="lt2"/>
                </a:solidFill>
                <a:highlight>
                  <a:schemeClr val="lt1"/>
                </a:highlight>
              </a:rPr>
              <a:t>ontd..</a:t>
            </a:r>
            <a:endParaRPr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Residential Assets Value: A measure of the total value of residential properties or real estate assets owned by the individuals or organizations in the dataset.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Commercial Assets Value: This could represent the total value of commercial properties or business-related assets owned by the individuals or organizations in the dataset. 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Commercial properties might include office buildings, retail spaces, warehouses, and similar assets.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For residential_assets_value and commercial_assets_value, once these asset value reaches a certain point, the annual income tends to increase significantly.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There's a higher variability in annual income for any given luxury assets value.</a:t>
            </a:r>
            <a:endParaRPr sz="1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Loan Term vs Loan Amount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40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The shortest loan term in this dataset is 2 years.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Between 2-4 years gets the one of the most chances for being approved by the lenders.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In 12 years approval is more compared to other loan terms.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When the loan term is in between 4-12 years, and after 12 yrs the chance of being rejected have significantly increased.</a:t>
            </a:r>
            <a:endParaRPr sz="1400"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8364" y="1290475"/>
            <a:ext cx="436393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</a:rPr>
              <a:t>Plots of Education &amp; Self employed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-GB" sz="1600">
                <a:highlight>
                  <a:schemeClr val="lt1"/>
                </a:highlight>
              </a:rPr>
              <a:t>There are no significant differences in loan status for the </a:t>
            </a:r>
            <a:r>
              <a:rPr lang="en-GB" sz="1600">
                <a:highlight>
                  <a:schemeClr val="lt1"/>
                </a:highlight>
              </a:rPr>
              <a:t>education &amp; </a:t>
            </a:r>
            <a:r>
              <a:rPr lang="en-GB" sz="1600">
                <a:highlight>
                  <a:schemeClr val="lt1"/>
                </a:highlight>
              </a:rPr>
              <a:t>self_employed </a:t>
            </a:r>
            <a:endParaRPr/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573" y="1152474"/>
            <a:ext cx="2802625" cy="269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550" y="1131174"/>
            <a:ext cx="2976251" cy="274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020">
                <a:solidFill>
                  <a:schemeClr val="lt2"/>
                </a:solidFill>
                <a:highlight>
                  <a:schemeClr val="lt1"/>
                </a:highlight>
              </a:rPr>
              <a:t>SUMMARY</a:t>
            </a:r>
            <a:endParaRPr sz="2020">
              <a:solidFill>
                <a:schemeClr val="lt2"/>
              </a:solidFill>
              <a:highlight>
                <a:schemeClr val="lt1"/>
              </a:highlight>
            </a:endParaRPr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We can say that the </a:t>
            </a:r>
            <a:r>
              <a:rPr lang="en-GB" sz="1400">
                <a:highlight>
                  <a:schemeClr val="lt1"/>
                </a:highlight>
              </a:rPr>
              <a:t>features</a:t>
            </a:r>
            <a:r>
              <a:rPr lang="en-GB" sz="1400">
                <a:highlight>
                  <a:schemeClr val="lt1"/>
                </a:highlight>
              </a:rPr>
              <a:t> cibil_score(credit score), loan_term , loan _amount, income annum, will help to predict the loan status.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We can also infer from these EDA that all other features like residential assets value, luxury_assets_value, bank asset value, commercial assets_value, no_of_dependents, self_employed and education has least importance in predicting loan status because we saw that these features has no much influence in loan status. </a:t>
            </a:r>
            <a:endParaRPr sz="14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GB" sz="1400">
                <a:highlight>
                  <a:schemeClr val="lt1"/>
                </a:highlight>
              </a:rPr>
              <a:t>Also, credit score has a great influence in loan approval.</a:t>
            </a:r>
            <a:endParaRPr sz="14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highlight>
                  <a:srgbClr val="434343"/>
                </a:highlight>
              </a:rPr>
              <a:t>What is loan?</a:t>
            </a:r>
            <a:endParaRPr sz="25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017725"/>
            <a:ext cx="85206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 loan is the transfer of money by one party to another with an agreement to pay it back.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 recipient, or borrower, incurs a debt and is usually required to pay interest for the use of the money.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72375" y="2327400"/>
            <a:ext cx="8171700" cy="24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highlight>
                  <a:srgbClr val="434343"/>
                </a:highlight>
              </a:rPr>
              <a:t>How it works?</a:t>
            </a:r>
            <a:endParaRPr sz="2400">
              <a:solidFill>
                <a:schemeClr val="dk1"/>
              </a:solidFill>
              <a:highlight>
                <a:srgbClr val="434343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Apply for a loan from a bank, corporation, government, or other entity.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The borrower is required to provide specific details such as the reason for the loan, their financial history, Social Security number (SSN), and other information.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25500" y="1903100"/>
            <a:ext cx="8520600" cy="15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highlight>
                  <a:srgbClr val="5F6368"/>
                </a:highlight>
              </a:rPr>
              <a:t>Goal:</a:t>
            </a:r>
            <a:endParaRPr sz="2400">
              <a:highlight>
                <a:srgbClr val="5F636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5F6368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To analyze the loan approval dataset to discover insights about how the loan has been approved.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highlight>
                <a:srgbClr val="5F6368"/>
              </a:highlight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382725" y="3206600"/>
            <a:ext cx="8244000" cy="1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90500" rtl="0" algn="l">
              <a:lnSpc>
                <a:spcPct val="150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highlight>
                  <a:srgbClr val="434343"/>
                </a:highlight>
              </a:rPr>
              <a:t>Proposal: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Use data cleaning, EDA, data visualization and statistics techniques to analyze the loan approval insights, and build a machine learning model.</a:t>
            </a:r>
            <a:endParaRPr>
              <a:solidFill>
                <a:srgbClr val="D9D9D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D9D9D9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5500" y="889550"/>
            <a:ext cx="8451000" cy="11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Lender reviews this information as well as a person's debt-to-income (DTI) ratio to determine if the loan can be paid back.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>
                <a:solidFill>
                  <a:srgbClr val="D9D9D9"/>
                </a:solidFill>
                <a:highlight>
                  <a:schemeClr val="lt1"/>
                </a:highlight>
              </a:rPr>
              <a:t>Based on the applicant's creditworthiness, the lender either denies or approves the application. </a:t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425500" y="351700"/>
            <a:ext cx="651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434343"/>
                </a:highlight>
              </a:rPr>
              <a:t>Contd..</a:t>
            </a:r>
            <a:endParaRPr sz="1800">
              <a:solidFill>
                <a:schemeClr val="dk1"/>
              </a:solidFill>
              <a:highlight>
                <a:srgbClr val="434343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rgbClr val="434343"/>
                </a:highlight>
              </a:rPr>
              <a:t>About dataset:</a:t>
            </a:r>
            <a:endParaRPr>
              <a:highlight>
                <a:srgbClr val="434343"/>
              </a:highlight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462800"/>
            <a:ext cx="8520600" cy="3416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 loan approval dataset is a collection of financial records.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Contains information used to determine the eligibility of individuals or organizations for obtaining loans from a lending institution.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Includes various factors such as credit score, income, employment status, loan term, loan amount, assets value, and loan status.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Commonly used dataset in machine learning and data analysis to develop models and algorithms that predict the likelihood of loan approval based on the given features.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9050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highlight>
                  <a:srgbClr val="434343"/>
                </a:highlight>
              </a:rPr>
              <a:t>About columns:</a:t>
            </a:r>
            <a:endParaRPr sz="25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8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19050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Roboto Mono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oan_id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no_of_dependents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Number of Dependents of the Applicant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education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Education of the Applicant (Graduate/Not Graduate)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self_employed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Employment Status of the Applicant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income_annum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Annual Income of the Applicant 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loan_amount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Amount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loan_term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Term in Years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cibil_score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Credit Score 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residential_assets_value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commercial_assets_value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luxury_assets_value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bank_asset_value</a:t>
            </a:r>
            <a:endParaRPr sz="2258">
              <a:solidFill>
                <a:srgbClr val="D9D9D9"/>
              </a:solidFill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2899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Char char="●"/>
            </a:pP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2258">
                <a:solidFill>
                  <a:srgbClr val="D9D9D9"/>
                </a:solidFill>
                <a:highlight>
                  <a:schemeClr val="lt1"/>
                </a:highlight>
              </a:rPr>
              <a:t>: Loan Approval Status (Approved/Rejected)</a:t>
            </a:r>
            <a:endParaRPr sz="2258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Plans: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Can we plot a histogram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o find some trends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based on different loan amounts,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in the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approved and rejected loans ?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Does a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scatter plot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help find the relation between annual income and loan amount?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Also, check whether the credit score has any effect on loan amount and loan status.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Find the correlation scores of 4 assets values and other variables with heatmap.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Find all the features that affect the loan status.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Preprocess the data, then train and predict with models like Logistic regression and Random Forest.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Create confusion matrix and calculate precision, recall, f1-score etc.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highlight>
                  <a:srgbClr val="434343"/>
                </a:highlight>
              </a:rPr>
              <a:t>By </a:t>
            </a:r>
            <a:r>
              <a:rPr lang="en-GB" sz="2200">
                <a:highlight>
                  <a:srgbClr val="434343"/>
                </a:highlight>
              </a:rPr>
              <a:t>data cleaning scans, analyzed:</a:t>
            </a:r>
            <a:endParaRPr sz="2200">
              <a:highlight>
                <a:srgbClr val="434343"/>
              </a:highlight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355050"/>
            <a:ext cx="85206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This dataset is very clean.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is no null value and duplicated value in this dataset.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no_of_dependents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education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self_employed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and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 are categorical columns.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Other columns are numerical.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are a total 4269 rows in this dataset, with 13 columns (features).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●"/>
            </a:pP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There are 2656 data with an approved 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loan_status</a:t>
            </a:r>
            <a:r>
              <a:rPr lang="en-GB" sz="1400">
                <a:solidFill>
                  <a:srgbClr val="D9D9D9"/>
                </a:solidFill>
                <a:highlight>
                  <a:schemeClr val="lt1"/>
                </a:highlight>
              </a:rPr>
              <a:t>, which is about 62.2% compared to the "rejected" group. </a:t>
            </a:r>
            <a:endParaRPr sz="1400">
              <a:solidFill>
                <a:srgbClr val="D9D9D9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>
                <a:solidFill>
                  <a:schemeClr val="lt2"/>
                </a:solidFill>
              </a:rPr>
              <a:t>Created a pair plot for numerical columns</a:t>
            </a:r>
            <a:endParaRPr sz="2120">
              <a:solidFill>
                <a:schemeClr val="lt2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50" y="1245950"/>
            <a:ext cx="6809100" cy="3322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54275" y="1060325"/>
            <a:ext cx="3447300" cy="32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33"/>
              <a:buChar char="●"/>
            </a:pPr>
            <a:r>
              <a:rPr lang="en-GB" sz="1433">
                <a:solidFill>
                  <a:schemeClr val="lt2"/>
                </a:solidFill>
              </a:rPr>
              <a:t>Some variables have positive correlation with other variables. </a:t>
            </a:r>
            <a:endParaRPr sz="1433">
              <a:solidFill>
                <a:schemeClr val="lt2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33">
              <a:solidFill>
                <a:schemeClr val="lt2"/>
              </a:solidFill>
            </a:endParaRPr>
          </a:p>
          <a:p>
            <a:pPr indent="-31961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33"/>
              <a:buChar char="●"/>
            </a:pPr>
            <a:r>
              <a:rPr lang="en-GB" sz="1433">
                <a:solidFill>
                  <a:schemeClr val="lt2"/>
                </a:solidFill>
              </a:rPr>
              <a:t>loan_amount &amp; income_annum, luxury_assets_value &amp; bank_asset_value, income_annum &amp; luxury_assets_value, loan_amount &amp; luxury_assets_value, income_annum &amp; bank_asset_value.</a:t>
            </a:r>
            <a:endParaRPr sz="1433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5">
              <a:solidFill>
                <a:schemeClr val="lt2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9700" y="1017725"/>
            <a:ext cx="4761248" cy="355115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830625" y="383375"/>
            <a:ext cx="70923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2"/>
                </a:solidFill>
              </a:rPr>
              <a:t>Heat Map</a:t>
            </a:r>
            <a:endParaRPr sz="2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